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78" r:id="rId2"/>
    <p:sldId id="279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6" r:id="rId14"/>
    <p:sldId id="270" r:id="rId15"/>
    <p:sldId id="271" r:id="rId16"/>
    <p:sldId id="274" r:id="rId17"/>
    <p:sldId id="272" r:id="rId18"/>
    <p:sldId id="275" r:id="rId19"/>
    <p:sldId id="28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ABD2-83B8-468A-A87E-C03C6937D349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AAC99-767B-493B-B77D-23505C2B9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4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3B9B8-7721-4545-BA7E-98A1F9301E7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96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3E310-A533-43CF-9E3A-3607C31CD905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94BC-0E23-45A2-AE38-9C88A78C45A4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8873-0B5C-4330-A179-738E94A9E1D9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41A66-2082-4756-B0C0-CB6038E336DA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C876-0229-4563-9AE2-A9F571FE2BEC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CA1A-71CC-4A50-B90C-330BEE96028B}" type="datetime1">
              <a:rPr lang="cs-CZ" smtClean="0"/>
              <a:t>19.5.2013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56D3-4DE0-46EF-9DA9-00BD0B484009}" type="datetime1">
              <a:rPr lang="cs-CZ" smtClean="0"/>
              <a:t>19.5.2013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6AB2-92D4-4715-9AC9-08065BDEB5C4}" type="datetime1">
              <a:rPr lang="cs-CZ" smtClean="0"/>
              <a:t>19.5.2013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9EBF6-AB86-434F-BC26-6B594BBE4A68}" type="datetime1">
              <a:rPr lang="cs-CZ" smtClean="0"/>
              <a:t>19.5.2013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6E63-83F9-4F61-836C-65F6A18A447A}" type="datetime1">
              <a:rPr lang="cs-CZ" smtClean="0"/>
              <a:t>19.5.2013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9B0A-C801-44EB-9299-69E99027EFA5}" type="datetime1">
              <a:rPr lang="cs-CZ" smtClean="0"/>
              <a:t>19.5.2013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52B9-C7F3-4E67-87A4-C451CD376CE3}" type="datetime1">
              <a:rPr lang="cs-CZ" smtClean="0"/>
              <a:t>19.5.2013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VY_32_INOVACE_14_České země za Marie Terezie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D341-74D6-4448-B7C7-8429071D0351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office.microsoft.com/cs-cz/images/results.aspx?qu=%C5%BE%C3%A1k&amp;ex=1#ai:MC900343343|" TargetMode="External"/><Relationship Id="rId3" Type="http://schemas.openxmlformats.org/officeDocument/2006/relationships/hyperlink" Target="http://office.microsoft.com/cs-cz/images/results.aspx?qu=%C5%A1pan%C4%9Blsko&amp;ex=1#ai:MC900414944|" TargetMode="External"/><Relationship Id="rId7" Type="http://schemas.openxmlformats.org/officeDocument/2006/relationships/hyperlink" Target="http://office.microsoft.com/cs-cz/images/results.aspx?qu=v%C3%A1hy&amp;ex=1#ai:MP900341699|" TargetMode="External"/><Relationship Id="rId2" Type="http://schemas.openxmlformats.org/officeDocument/2006/relationships/hyperlink" Target="http://www.clker.com/clipart-cartoon-owl-1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-2335.html" TargetMode="External"/><Relationship Id="rId5" Type="http://schemas.openxmlformats.org/officeDocument/2006/relationships/hyperlink" Target="http://office.microsoft.com/cs-cz/images/results.aspx?qu=listina&amp;ex=1#ai:MC900234063|" TargetMode="External"/><Relationship Id="rId10" Type="http://schemas.openxmlformats.org/officeDocument/2006/relationships/hyperlink" Target="http://office.microsoft.com/cs-cz/images/results.aspx?qu=u%C4%8Ditel&amp;ex=1#ai:MC900054495|mt:1|" TargetMode="External"/><Relationship Id="rId4" Type="http://schemas.openxmlformats.org/officeDocument/2006/relationships/hyperlink" Target="http://office.microsoft.com/cs-cz/images/results.aspx?qu=kr%C3%A1l&amp;ex=1#ai:MC900411652|" TargetMode="External"/><Relationship Id="rId9" Type="http://schemas.openxmlformats.org/officeDocument/2006/relationships/hyperlink" Target="http://office.microsoft.com/cs-cz/images/results.aspx?qu=%C5%BE%C3%A1k&amp;ex=1#ai:MC900343345|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7" y="260648"/>
            <a:ext cx="8048429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7217311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27" y="260648"/>
            <a:ext cx="1164160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9513" y="1628800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Název vzdělávacího materiálu: 18. století</a:t>
            </a:r>
          </a:p>
          <a:p>
            <a:r>
              <a:rPr lang="cs-CZ" dirty="0" smtClean="0"/>
              <a:t>Číslo </a:t>
            </a:r>
            <a:r>
              <a:rPr lang="cs-CZ" dirty="0"/>
              <a:t>materiálu v sadě, (šablona, sada): </a:t>
            </a:r>
            <a:r>
              <a:rPr lang="cs-CZ" dirty="0" smtClean="0"/>
              <a:t>VY_32_INOVACE _14</a:t>
            </a:r>
          </a:p>
          <a:p>
            <a:r>
              <a:rPr lang="cs-CZ" dirty="0" smtClean="0"/>
              <a:t>Autor </a:t>
            </a:r>
            <a:r>
              <a:rPr lang="cs-CZ" dirty="0"/>
              <a:t>materiálu: </a:t>
            </a:r>
            <a:r>
              <a:rPr lang="cs-CZ" dirty="0" smtClean="0"/>
              <a:t>Mgr. Lucie Plechatá</a:t>
            </a:r>
            <a:r>
              <a:rPr lang="cs-CZ" dirty="0"/>
              <a:t>	</a:t>
            </a:r>
          </a:p>
          <a:p>
            <a:r>
              <a:rPr lang="cs-CZ" dirty="0" smtClean="0"/>
              <a:t>Vzdělávací </a:t>
            </a:r>
            <a:r>
              <a:rPr lang="cs-CZ" dirty="0"/>
              <a:t>oblast, vzdělávací obor, vyučovací předmět, ročník/y: </a:t>
            </a:r>
            <a:endParaRPr lang="cs-CZ" dirty="0" smtClean="0"/>
          </a:p>
          <a:p>
            <a:r>
              <a:rPr lang="cs-CZ" dirty="0" smtClean="0"/>
              <a:t>Člověk a společnost, dějepis, </a:t>
            </a:r>
            <a:r>
              <a:rPr lang="cs-CZ" dirty="0"/>
              <a:t>8</a:t>
            </a:r>
            <a:r>
              <a:rPr lang="cs-CZ" dirty="0" smtClean="0"/>
              <a:t>. ročník</a:t>
            </a:r>
          </a:p>
          <a:p>
            <a:r>
              <a:rPr lang="cs-CZ" dirty="0" smtClean="0"/>
              <a:t>Téma</a:t>
            </a:r>
            <a:r>
              <a:rPr lang="cs-CZ" dirty="0"/>
              <a:t>: </a:t>
            </a:r>
            <a:r>
              <a:rPr lang="cs-CZ" dirty="0" smtClean="0"/>
              <a:t>České země za Marie </a:t>
            </a:r>
            <a:r>
              <a:rPr lang="cs-CZ" dirty="0"/>
              <a:t>T</a:t>
            </a:r>
            <a:r>
              <a:rPr lang="cs-CZ" dirty="0" smtClean="0"/>
              <a:t>erezie</a:t>
            </a:r>
            <a:endParaRPr lang="cs-CZ" dirty="0"/>
          </a:p>
          <a:p>
            <a:r>
              <a:rPr lang="cs-CZ" dirty="0" smtClean="0"/>
              <a:t>Anotace: Žáci se seznámí s reformami Marie Terezie na našem území, s válkami o Slezsko, s pojmem </a:t>
            </a:r>
            <a:r>
              <a:rPr lang="cs-CZ" dirty="0" err="1" smtClean="0"/>
              <a:t>raabizace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 Materiál </a:t>
            </a:r>
            <a:r>
              <a:rPr lang="cs-CZ" dirty="0"/>
              <a:t>byl vytvořen (datum, období): </a:t>
            </a:r>
            <a:r>
              <a:rPr lang="cs-CZ" dirty="0" smtClean="0"/>
              <a:t>28. 12. 2011</a:t>
            </a:r>
            <a:endParaRPr lang="cs-CZ" dirty="0" smtClean="0"/>
          </a:p>
          <a:p>
            <a:r>
              <a:rPr lang="cs-CZ" dirty="0" smtClean="0"/>
              <a:t>Ověření ve výuce: </a:t>
            </a:r>
            <a:r>
              <a:rPr lang="cs-CZ" dirty="0" smtClean="0"/>
              <a:t>9. 3. </a:t>
            </a:r>
            <a:r>
              <a:rPr lang="cs-CZ" smtClean="0"/>
              <a:t>2012</a:t>
            </a:r>
            <a:r>
              <a:rPr lang="cs-CZ" smtClean="0"/>
              <a:t>, </a:t>
            </a:r>
            <a:r>
              <a:rPr lang="cs-CZ" dirty="0" smtClean="0"/>
              <a:t>8. </a:t>
            </a:r>
            <a:r>
              <a:rPr lang="cs-CZ" dirty="0"/>
              <a:t>A</a:t>
            </a:r>
            <a:r>
              <a:rPr lang="cs-CZ" dirty="0" smtClean="0"/>
              <a:t>, Mgr. Lucie Plechatá</a:t>
            </a:r>
            <a:r>
              <a:rPr lang="cs-CZ" dirty="0"/>
              <a:t>			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19672" y="6422064"/>
            <a:ext cx="5760640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20080"/>
          </a:xfrm>
        </p:spPr>
        <p:txBody>
          <a:bodyPr/>
          <a:lstStyle/>
          <a:p>
            <a:pPr algn="ctr"/>
            <a:r>
              <a:rPr lang="cs-CZ" dirty="0" smtClean="0"/>
              <a:t>Války o rakouské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140968"/>
            <a:ext cx="8568952" cy="3456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 pruském vítězství u Chotusic v roce 1742 uzavřela Marie Terezie s Pruskem separátní </a:t>
            </a:r>
            <a:r>
              <a:rPr lang="cs-CZ" sz="2400" dirty="0">
                <a:solidFill>
                  <a:srgbClr val="FFFF00"/>
                </a:solidFill>
              </a:rPr>
              <a:t>vratislavský mír </a:t>
            </a:r>
            <a:r>
              <a:rPr lang="cs-CZ" sz="2400" dirty="0"/>
              <a:t>a </a:t>
            </a:r>
            <a:r>
              <a:rPr lang="cs-CZ" sz="2400" dirty="0">
                <a:solidFill>
                  <a:srgbClr val="FFFF00"/>
                </a:solidFill>
              </a:rPr>
              <a:t>odstoupila</a:t>
            </a:r>
            <a:r>
              <a:rPr lang="cs-CZ" sz="2400" dirty="0"/>
              <a:t> mu větší </a:t>
            </a:r>
            <a:r>
              <a:rPr lang="cs-CZ" sz="2400" dirty="0">
                <a:solidFill>
                  <a:srgbClr val="FFFF00"/>
                </a:solidFill>
              </a:rPr>
              <a:t>část Slezska a Kladsko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r>
              <a:rPr lang="cs-CZ" sz="2400" dirty="0"/>
              <a:t>Ani v 2. slezské válce M. T. nic </a:t>
            </a:r>
            <a:r>
              <a:rPr lang="cs-CZ" sz="2400" dirty="0" smtClean="0"/>
              <a:t>nezískala, přestože za ní stála Francie a Sasko, byla uzavřena </a:t>
            </a:r>
            <a:r>
              <a:rPr lang="cs-CZ" sz="2400" dirty="0" smtClean="0">
                <a:solidFill>
                  <a:srgbClr val="FFFF00"/>
                </a:solidFill>
              </a:rPr>
              <a:t>drážďanským </a:t>
            </a:r>
            <a:r>
              <a:rPr lang="cs-CZ" sz="2400" dirty="0">
                <a:solidFill>
                  <a:srgbClr val="FFFF00"/>
                </a:solidFill>
              </a:rPr>
              <a:t>mírem s Pruskem</a:t>
            </a:r>
            <a:r>
              <a:rPr lang="cs-CZ" sz="2400" dirty="0"/>
              <a:t>. 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124744"/>
            <a:ext cx="81369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FF00"/>
                </a:solidFill>
              </a:rPr>
              <a:t>Sedmiletá válka </a:t>
            </a:r>
            <a:r>
              <a:rPr lang="cs-CZ" sz="2400" dirty="0"/>
              <a:t>v letech </a:t>
            </a:r>
            <a:r>
              <a:rPr lang="cs-CZ" sz="2400" dirty="0">
                <a:solidFill>
                  <a:srgbClr val="FFFF00"/>
                </a:solidFill>
              </a:rPr>
              <a:t>1756 – 1763 </a:t>
            </a:r>
            <a:r>
              <a:rPr lang="cs-CZ" sz="2400" dirty="0"/>
              <a:t>přinesla jen další utrpení poddaným a potvrdila definitivní </a:t>
            </a:r>
            <a:r>
              <a:rPr lang="cs-CZ" sz="2400" dirty="0">
                <a:solidFill>
                  <a:srgbClr val="FFFF00"/>
                </a:solidFill>
              </a:rPr>
              <a:t>ztrátu Slezska</a:t>
            </a:r>
            <a:r>
              <a:rPr lang="cs-CZ" sz="2400" dirty="0"/>
              <a:t>, která trvá dodnes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Při trojím dělení Polska za Slezsko odškodněna Haličí.</a:t>
            </a:r>
            <a:endParaRPr lang="cs-CZ" sz="2400" dirty="0"/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80945" y="6232227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648071"/>
          </a:xfrm>
        </p:spPr>
        <p:txBody>
          <a:bodyPr/>
          <a:lstStyle/>
          <a:p>
            <a:pPr algn="ctr"/>
            <a:r>
              <a:rPr lang="cs-CZ" dirty="0" smtClean="0"/>
              <a:t>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328591"/>
          </a:xfrm>
        </p:spPr>
        <p:txBody>
          <a:bodyPr>
            <a:noAutofit/>
          </a:bodyPr>
          <a:lstStyle/>
          <a:p>
            <a:r>
              <a:rPr lang="cs-CZ" sz="2000" dirty="0" smtClean="0"/>
              <a:t>Sjednocení české a rakouské dvorské kanceláře -&gt; </a:t>
            </a:r>
            <a:r>
              <a:rPr lang="cs-CZ" sz="2000" dirty="0" smtClean="0">
                <a:solidFill>
                  <a:srgbClr val="FFFF00"/>
                </a:solidFill>
              </a:rPr>
              <a:t>správa do rukou úředníků</a:t>
            </a:r>
            <a:r>
              <a:rPr lang="cs-CZ" sz="2000" dirty="0" smtClean="0"/>
              <a:t>, ne stavů -&gt; </a:t>
            </a:r>
            <a:r>
              <a:rPr lang="cs-CZ" sz="2000" dirty="0" smtClean="0">
                <a:solidFill>
                  <a:srgbClr val="FFFF00"/>
                </a:solidFill>
              </a:rPr>
              <a:t>úředním jazykem němčina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Podpora státních manufaktur</a:t>
            </a:r>
            <a:r>
              <a:rPr lang="cs-CZ" sz="2000" dirty="0" smtClean="0"/>
              <a:t> (zaměstnanci ze zahraničí mohou vyznávat evangelickou víru, zbaveni vojenské povinnosti, po určitou dobu nemusí platit daně, monopol na určitou výrobu)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1749 – Tereziánský katastr rustikální </a:t>
            </a:r>
            <a:r>
              <a:rPr lang="cs-CZ" sz="2000" dirty="0" smtClean="0"/>
              <a:t>-&gt; pro lepší přehled k placení daní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1757 – Tereziánský katastr dominikální </a:t>
            </a:r>
            <a:r>
              <a:rPr lang="cs-CZ" sz="2000" dirty="0" smtClean="0"/>
              <a:t>-&gt; </a:t>
            </a:r>
            <a:r>
              <a:rPr lang="cs-CZ" sz="2000" dirty="0" smtClean="0">
                <a:solidFill>
                  <a:srgbClr val="FFFF00"/>
                </a:solidFill>
              </a:rPr>
              <a:t>poprvé zdaněna půda šlechty</a:t>
            </a:r>
            <a:r>
              <a:rPr lang="cs-CZ" sz="2000" dirty="0" smtClean="0"/>
              <a:t>, nižší daně než z rustikální půdy, dobré měření = trigonometrie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Robotní patent </a:t>
            </a:r>
            <a:r>
              <a:rPr lang="cs-CZ" sz="2000" dirty="0" smtClean="0"/>
              <a:t>-&gt; robota upravena podle majetku -&gt; čím bohatší, tím větší robota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16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5"/>
            <a:ext cx="8496944" cy="6264696"/>
          </a:xfrm>
        </p:spPr>
        <p:txBody>
          <a:bodyPr>
            <a:normAutofit/>
          </a:bodyPr>
          <a:lstStyle/>
          <a:p>
            <a:r>
              <a:rPr lang="cs-CZ" sz="2400" dirty="0" err="1" smtClean="0">
                <a:solidFill>
                  <a:srgbClr val="FFFF00"/>
                </a:solidFill>
              </a:rPr>
              <a:t>Raabizace</a:t>
            </a:r>
            <a:r>
              <a:rPr lang="cs-CZ" sz="2400" dirty="0" smtClean="0"/>
              <a:t> – pokus o zrušení roboty(nazvána podle poradce Raaba) -&gt; dominikální půda rozdělena na menší pozemky a pronajaty poddaným (vyzkoušeno na půdě zabavené církevním řádům) -&gt; vyzkoušeno i u pokrokových šlechticů v S Čechách (hrabě Kinský)</a:t>
            </a:r>
          </a:p>
          <a:p>
            <a:r>
              <a:rPr lang="cs-CZ" sz="2400" dirty="0" smtClean="0">
                <a:solidFill>
                  <a:srgbClr val="FFFF00"/>
                </a:solidFill>
              </a:rPr>
              <a:t>Sčítání obyvatel </a:t>
            </a:r>
            <a:r>
              <a:rPr lang="cs-CZ" sz="2400" dirty="0"/>
              <a:t>Pravidelná sčítání lidu byla stanovena reskriptem, který 13. října 1753 vydala Marie Terezie, na jehož základě byl první </a:t>
            </a:r>
            <a:r>
              <a:rPr lang="cs-CZ" sz="2400" dirty="0" err="1"/>
              <a:t>konskript</a:t>
            </a:r>
            <a:r>
              <a:rPr lang="cs-CZ" sz="2400" dirty="0"/>
              <a:t> (soupis) proveden v roce 1754 (první svého druhu v Evropě). V roce 1770 vydala patent nařizující provádění soupisu lidu, tažného dobytka a domů v českých, dolnorakouských a vnitřních rakouských dědičných zemích.</a:t>
            </a:r>
            <a:endParaRPr lang="cs-CZ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FFFF00"/>
              </a:solidFill>
            </a:endParaRP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5517232"/>
            <a:ext cx="941997" cy="86977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4373"/>
            <a:ext cx="941997" cy="86977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237" y="2132856"/>
            <a:ext cx="941997" cy="86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313667"/>
            <a:ext cx="5184576" cy="556360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FFFF00"/>
                </a:solidFill>
              </a:rPr>
              <a:t>Zavedení čísel domů </a:t>
            </a:r>
            <a:r>
              <a:rPr lang="cs-CZ" sz="2400" dirty="0"/>
              <a:t>(do té doby domovní znamení) -&gt; nutné pro zavedení daně z komínů</a:t>
            </a:r>
          </a:p>
          <a:p>
            <a:r>
              <a:rPr lang="cs-CZ" sz="2400" dirty="0">
                <a:solidFill>
                  <a:srgbClr val="FFFF00"/>
                </a:solidFill>
              </a:rPr>
              <a:t>Zrušeno mučení v soudnictví</a:t>
            </a:r>
          </a:p>
          <a:p>
            <a:r>
              <a:rPr lang="cs-CZ" sz="2400" dirty="0"/>
              <a:t>Zavedena </a:t>
            </a:r>
            <a:r>
              <a:rPr lang="cs-CZ" sz="2400" dirty="0">
                <a:solidFill>
                  <a:srgbClr val="FFFF00"/>
                </a:solidFill>
              </a:rPr>
              <a:t>jednotná soustava měr a vah</a:t>
            </a:r>
          </a:p>
          <a:p>
            <a:r>
              <a:rPr lang="cs-CZ" sz="2400" dirty="0">
                <a:solidFill>
                  <a:srgbClr val="FFFF00"/>
                </a:solidFill>
              </a:rPr>
              <a:t>Zrušeny celní hranice mezi jednotlivými </a:t>
            </a:r>
            <a:r>
              <a:rPr lang="cs-CZ" sz="2400" dirty="0" smtClean="0">
                <a:solidFill>
                  <a:srgbClr val="FFFF00"/>
                </a:solidFill>
              </a:rPr>
              <a:t>habsburskými </a:t>
            </a:r>
            <a:r>
              <a:rPr lang="cs-CZ" sz="2400" dirty="0">
                <a:solidFill>
                  <a:srgbClr val="FFFF00"/>
                </a:solidFill>
              </a:rPr>
              <a:t>zeměmi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8"/>
            <a:ext cx="26098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07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560309"/>
            <a:ext cx="7125113" cy="924475"/>
          </a:xfrm>
        </p:spPr>
        <p:txBody>
          <a:bodyPr/>
          <a:lstStyle/>
          <a:p>
            <a:pPr algn="ctr"/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1"/>
            <a:ext cx="7920880" cy="1728192"/>
          </a:xfrm>
        </p:spPr>
        <p:txBody>
          <a:bodyPr>
            <a:noAutofit/>
          </a:bodyPr>
          <a:lstStyle/>
          <a:p>
            <a:r>
              <a:rPr lang="cs-CZ" sz="2000" dirty="0"/>
              <a:t>Na českém území školní docházku dětí </a:t>
            </a:r>
            <a:r>
              <a:rPr lang="cs-CZ" sz="2000" dirty="0">
                <a:solidFill>
                  <a:srgbClr val="FFFF00"/>
                </a:solidFill>
              </a:rPr>
              <a:t>od 6 do 12 let </a:t>
            </a:r>
            <a:r>
              <a:rPr lang="cs-CZ" sz="2000" dirty="0"/>
              <a:t>zavedl roku </a:t>
            </a:r>
            <a:r>
              <a:rPr lang="cs-CZ" sz="2000" dirty="0">
                <a:solidFill>
                  <a:srgbClr val="FFFF00"/>
                </a:solidFill>
              </a:rPr>
              <a:t>1774</a:t>
            </a:r>
            <a:r>
              <a:rPr lang="cs-CZ" sz="2000" dirty="0"/>
              <a:t> </a:t>
            </a:r>
            <a:r>
              <a:rPr lang="cs-CZ" sz="2000" i="1" dirty="0"/>
              <a:t>Všeobecný školní řád</a:t>
            </a:r>
            <a:r>
              <a:rPr lang="cs-CZ" sz="2000" dirty="0"/>
              <a:t> Marie Terezie. Panovnice použila větu: </a:t>
            </a:r>
            <a:r>
              <a:rPr lang="cs-CZ" sz="2000" dirty="0">
                <a:solidFill>
                  <a:srgbClr val="FFFF00"/>
                </a:solidFill>
              </a:rPr>
              <a:t>"Rádi bychom viděli, kdyby rodičové svých dětí ve věku 6 - 12 let do škol posílali." </a:t>
            </a:r>
            <a:endParaRPr lang="cs-CZ" sz="2000" dirty="0" smtClean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9" y="3284984"/>
            <a:ext cx="4392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/>
              <a:t>Povinnou školní docházku zavedl 11. srpna 1805 císař František II./I. na popud své manželky Marie Terezie Neapolské (vnučka Marie Terezie Habsburské). Jednalo se o docházku chlapců, dívky začaly docházet do školy až v roce 1780. </a:t>
            </a:r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80945" y="6448251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57" y="3284984"/>
            <a:ext cx="3567403" cy="31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55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5"/>
            <a:ext cx="8208912" cy="2304256"/>
          </a:xfrm>
        </p:spPr>
        <p:txBody>
          <a:bodyPr>
            <a:normAutofit/>
          </a:bodyPr>
          <a:lstStyle/>
          <a:p>
            <a:r>
              <a:rPr lang="cs-CZ" sz="2200" dirty="0"/>
              <a:t>Na základě reformy z roku 1775 vznikly </a:t>
            </a:r>
            <a:r>
              <a:rPr lang="cs-CZ" sz="2200" dirty="0" smtClean="0">
                <a:solidFill>
                  <a:srgbClr val="FFFF00"/>
                </a:solidFill>
              </a:rPr>
              <a:t>školy </a:t>
            </a:r>
            <a:r>
              <a:rPr lang="cs-CZ" sz="2200" dirty="0">
                <a:solidFill>
                  <a:srgbClr val="FFFF00"/>
                </a:solidFill>
              </a:rPr>
              <a:t>triviální</a:t>
            </a:r>
            <a:r>
              <a:rPr lang="cs-CZ" sz="2200" dirty="0"/>
              <a:t>, kde </a:t>
            </a:r>
            <a:r>
              <a:rPr lang="cs-CZ" sz="2200" dirty="0" smtClean="0"/>
              <a:t>se </a:t>
            </a:r>
            <a:r>
              <a:rPr lang="cs-CZ" sz="2200" dirty="0"/>
              <a:t>žáci učili </a:t>
            </a:r>
            <a:r>
              <a:rPr lang="cs-CZ" sz="2200" dirty="0">
                <a:solidFill>
                  <a:srgbClr val="FFFF00"/>
                </a:solidFill>
              </a:rPr>
              <a:t>číst, psát a </a:t>
            </a:r>
            <a:r>
              <a:rPr lang="cs-CZ" sz="2200" dirty="0" smtClean="0">
                <a:solidFill>
                  <a:srgbClr val="FFFF00"/>
                </a:solidFill>
              </a:rPr>
              <a:t>počítat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Děti </a:t>
            </a:r>
            <a:r>
              <a:rPr lang="cs-CZ" sz="2200" dirty="0"/>
              <a:t>ale mohly být příslušnou </a:t>
            </a:r>
            <a:r>
              <a:rPr lang="cs-CZ" sz="2200" dirty="0" smtClean="0"/>
              <a:t>dobu </a:t>
            </a:r>
            <a:r>
              <a:rPr lang="cs-CZ" sz="2200" dirty="0"/>
              <a:t>vzdělávány i doma, pak se ale musely dvakrát ročně dostavit do školy k přezkoušení</a:t>
            </a:r>
            <a:r>
              <a:rPr lang="cs-CZ" sz="2200" dirty="0" smtClean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16" y="3382825"/>
            <a:ext cx="3924300" cy="30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8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280920" cy="4952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Vedle </a:t>
            </a:r>
            <a:r>
              <a:rPr lang="cs-CZ" sz="2400" dirty="0" smtClean="0"/>
              <a:t>triviálních škol  </a:t>
            </a:r>
            <a:r>
              <a:rPr lang="cs-CZ" sz="2400" dirty="0"/>
              <a:t>existovaly </a:t>
            </a:r>
            <a:r>
              <a:rPr lang="cs-CZ" sz="2400" dirty="0">
                <a:solidFill>
                  <a:srgbClr val="FFFF00"/>
                </a:solidFill>
              </a:rPr>
              <a:t>školy hlavní</a:t>
            </a:r>
            <a:r>
              <a:rPr lang="cs-CZ" sz="2400" dirty="0"/>
              <a:t>, kde se navíc vyučoval dějepis, zeměpis, matematika a fyzika.</a:t>
            </a:r>
          </a:p>
          <a:p>
            <a:pPr marL="0" indent="0">
              <a:buNone/>
            </a:pPr>
            <a:r>
              <a:rPr lang="cs-CZ" sz="2400" dirty="0"/>
              <a:t>Pouze v hlavních městech země byly ještě zřízeny tzv. </a:t>
            </a:r>
            <a:r>
              <a:rPr lang="cs-CZ" sz="2400" dirty="0">
                <a:solidFill>
                  <a:srgbClr val="FFFF00"/>
                </a:solidFill>
              </a:rPr>
              <a:t>školy normální</a:t>
            </a:r>
            <a:r>
              <a:rPr lang="cs-CZ" sz="2400" dirty="0"/>
              <a:t>, kde se vyučovalo totéž v rozšířené podobě. </a:t>
            </a:r>
          </a:p>
          <a:p>
            <a:pPr marL="0" indent="0">
              <a:buNone/>
            </a:pPr>
            <a:r>
              <a:rPr lang="cs-CZ" sz="2400" dirty="0"/>
              <a:t>Užívaný </a:t>
            </a:r>
            <a:r>
              <a:rPr lang="cs-CZ" sz="2400" dirty="0">
                <a:solidFill>
                  <a:srgbClr val="FFFF00"/>
                </a:solidFill>
              </a:rPr>
              <a:t>vyučovací jazyk </a:t>
            </a:r>
            <a:r>
              <a:rPr lang="cs-CZ" sz="2400" dirty="0"/>
              <a:t>na základních typech škol se řídil podle převládajícího jazyka té které oblasti. Pro studium na gymnáziu však byla potřebná znalost němčiny - v roce 1781 byla němčina zavedena jako vyučovací jazyk ve všech gymnazijních třídách a ve všech předmětech. </a:t>
            </a:r>
            <a:endParaRPr lang="cs-CZ" sz="24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5468451"/>
            <a:ext cx="86764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Teprve od 60. let 19. století se jako vyučovací jazyk na všech typech škol plně prosadila čeština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180945" y="6376243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4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5938822" cy="924475"/>
          </a:xfrm>
        </p:spPr>
        <p:txBody>
          <a:bodyPr/>
          <a:lstStyle/>
          <a:p>
            <a:pPr algn="ctr"/>
            <a:r>
              <a:rPr lang="cs-CZ" dirty="0" smtClean="0"/>
              <a:t>Postavení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Postavení </a:t>
            </a:r>
            <a:r>
              <a:rPr lang="cs-CZ" sz="2000" dirty="0" smtClean="0"/>
              <a:t>učitelů nebylo </a:t>
            </a:r>
            <a:r>
              <a:rPr lang="cs-CZ" sz="2000" dirty="0"/>
              <a:t>z hlediska finančního ohodnocení </a:t>
            </a:r>
            <a:r>
              <a:rPr lang="cs-CZ" sz="2000" dirty="0" smtClean="0"/>
              <a:t>nijak </a:t>
            </a:r>
            <a:r>
              <a:rPr lang="cs-CZ" sz="2000" dirty="0"/>
              <a:t>dobré. </a:t>
            </a:r>
            <a:r>
              <a:rPr lang="cs-CZ" sz="2000" dirty="0" smtClean="0"/>
              <a:t>Mnoho </a:t>
            </a:r>
            <a:r>
              <a:rPr lang="cs-CZ" sz="2000" dirty="0"/>
              <a:t>učitelů </a:t>
            </a:r>
            <a:r>
              <a:rPr lang="cs-CZ" sz="2000" dirty="0" smtClean="0"/>
              <a:t>si muselo přivydělávat </a:t>
            </a:r>
            <a:r>
              <a:rPr lang="cs-CZ" sz="2000" dirty="0"/>
              <a:t>různými dalšími činnostmi, </a:t>
            </a:r>
            <a:r>
              <a:rPr lang="cs-CZ" sz="2000" dirty="0" smtClean="0"/>
              <a:t>službou </a:t>
            </a:r>
            <a:r>
              <a:rPr lang="cs-CZ" sz="2000" dirty="0"/>
              <a:t>v kostele, </a:t>
            </a:r>
            <a:r>
              <a:rPr lang="cs-CZ" sz="2000" dirty="0" smtClean="0"/>
              <a:t>písařinou </a:t>
            </a:r>
            <a:r>
              <a:rPr lang="cs-CZ" sz="2000" dirty="0"/>
              <a:t>nebo </a:t>
            </a:r>
            <a:r>
              <a:rPr lang="cs-CZ" sz="2000" dirty="0" smtClean="0"/>
              <a:t>jako hudebníci.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konci 18. století byl </a:t>
            </a:r>
            <a:r>
              <a:rPr lang="cs-CZ" sz="2000" dirty="0" smtClean="0"/>
              <a:t>stanoven </a:t>
            </a:r>
            <a:r>
              <a:rPr lang="cs-CZ" sz="2000" dirty="0"/>
              <a:t>maximální výnos učitelské služby, ale mnozí učitelé </a:t>
            </a:r>
            <a:r>
              <a:rPr lang="cs-CZ" sz="2000" dirty="0" smtClean="0"/>
              <a:t>se </a:t>
            </a:r>
            <a:r>
              <a:rPr lang="cs-CZ" sz="2000" dirty="0"/>
              <a:t>ho </a:t>
            </a:r>
            <a:r>
              <a:rPr lang="cs-CZ" sz="2000" dirty="0" smtClean="0"/>
              <a:t>nedomohli.</a:t>
            </a:r>
          </a:p>
          <a:p>
            <a:r>
              <a:rPr lang="cs-CZ" sz="2000" dirty="0" smtClean="0"/>
              <a:t>Pevné platy podle počtu odpracovaných let a nárok na penzi získali až ve </a:t>
            </a:r>
            <a:r>
              <a:rPr lang="cs-CZ" sz="2000" dirty="0"/>
              <a:t>2. polovině 19. </a:t>
            </a:r>
            <a:r>
              <a:rPr lang="cs-CZ" sz="2000" dirty="0" smtClean="0"/>
              <a:t>st.</a:t>
            </a:r>
          </a:p>
          <a:p>
            <a:r>
              <a:rPr lang="cs-CZ" sz="2000" dirty="0" smtClean="0"/>
              <a:t>Pro učitelky </a:t>
            </a:r>
            <a:r>
              <a:rPr lang="cs-CZ" sz="2000" dirty="0"/>
              <a:t>platil až do roku 1819 celibát, takže vyučovat mohly pouze svobodné nebo vdovy.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512168" cy="19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2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České země za Marie Terezie</a:t>
            </a:r>
            <a:br>
              <a:rPr lang="cs-CZ" dirty="0" smtClean="0"/>
            </a:br>
            <a:r>
              <a:rPr lang="cs-CZ" sz="2000" i="1" dirty="0" smtClean="0"/>
              <a:t>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07361"/>
            <a:ext cx="8064896" cy="4573967"/>
          </a:xfrm>
        </p:spPr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FFFF00"/>
                </a:solidFill>
              </a:rPr>
              <a:t>1713</a:t>
            </a:r>
            <a:r>
              <a:rPr lang="cs-CZ" sz="2000" dirty="0" smtClean="0"/>
              <a:t> – </a:t>
            </a:r>
            <a:r>
              <a:rPr lang="cs-CZ" sz="2000" dirty="0" smtClean="0">
                <a:solidFill>
                  <a:srgbClr val="FFFF00"/>
                </a:solidFill>
              </a:rPr>
              <a:t>Pragmatická sankce </a:t>
            </a:r>
            <a:r>
              <a:rPr lang="cs-CZ" sz="2000" dirty="0" smtClean="0"/>
              <a:t>– listina zajišťující </a:t>
            </a:r>
            <a:r>
              <a:rPr lang="cs-CZ" sz="2000" dirty="0" smtClean="0">
                <a:solidFill>
                  <a:srgbClr val="FFFF00"/>
                </a:solidFill>
              </a:rPr>
              <a:t>nedělitelnost habsburských zemí a dědičnost v ženské linii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Marie Terezie (1740 – 1780) </a:t>
            </a:r>
          </a:p>
          <a:p>
            <a:r>
              <a:rPr lang="cs-CZ" sz="2000" dirty="0" smtClean="0"/>
              <a:t>po svém nástupu na trůn musí bojovat o zděděná území -&gt; </a:t>
            </a:r>
            <a:r>
              <a:rPr lang="cs-CZ" sz="2000" dirty="0" smtClean="0">
                <a:solidFill>
                  <a:srgbClr val="FFFF00"/>
                </a:solidFill>
              </a:rPr>
              <a:t>války o dědictví rakouské </a:t>
            </a:r>
            <a:r>
              <a:rPr lang="cs-CZ" sz="2000" dirty="0" smtClean="0"/>
              <a:t>-&gt; </a:t>
            </a:r>
            <a:r>
              <a:rPr lang="cs-CZ" sz="2000" dirty="0" smtClean="0">
                <a:solidFill>
                  <a:srgbClr val="FFFF00"/>
                </a:solidFill>
              </a:rPr>
              <a:t>slezské války </a:t>
            </a:r>
            <a:r>
              <a:rPr lang="cs-CZ" sz="2000" dirty="0" smtClean="0"/>
              <a:t>(1740 – 1745) a </a:t>
            </a:r>
            <a:r>
              <a:rPr lang="cs-CZ" sz="2000" dirty="0" smtClean="0">
                <a:solidFill>
                  <a:srgbClr val="FFFF00"/>
                </a:solidFill>
              </a:rPr>
              <a:t>válka sedmiletá </a:t>
            </a:r>
            <a:r>
              <a:rPr lang="cs-CZ" sz="2000" dirty="0" smtClean="0"/>
              <a:t>(1756 – 1763) -&gt; </a:t>
            </a:r>
            <a:r>
              <a:rPr lang="cs-CZ" sz="2000" dirty="0" smtClean="0">
                <a:solidFill>
                  <a:srgbClr val="FFFF00"/>
                </a:solidFill>
              </a:rPr>
              <a:t>ztráta Slezska a Kladska</a:t>
            </a:r>
          </a:p>
          <a:p>
            <a:r>
              <a:rPr lang="cs-CZ" sz="2000" dirty="0" smtClean="0">
                <a:solidFill>
                  <a:srgbClr val="FFFF00"/>
                </a:solidFill>
              </a:rPr>
              <a:t>Reformy</a:t>
            </a:r>
            <a:r>
              <a:rPr lang="cs-CZ" sz="2000" dirty="0" smtClean="0"/>
              <a:t>: povinná školní docházka, sčítání obyvatel, jednotná soustava měr a vah, zrušeno mučení, zdaněna i šlechtická půda, podpora státních manufaktur</a:t>
            </a:r>
          </a:p>
          <a:p>
            <a:r>
              <a:rPr lang="cs-CZ" sz="2000" dirty="0" err="1" smtClean="0">
                <a:solidFill>
                  <a:srgbClr val="FFFF00"/>
                </a:solidFill>
              </a:rPr>
              <a:t>Raabizace</a:t>
            </a:r>
            <a:r>
              <a:rPr lang="cs-CZ" sz="2000" dirty="0" smtClean="0"/>
              <a:t> – pokus o zrušení roboty a rozdělení půdy do pronájmu na zabavené církevní půdě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80945" y="6304235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70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16632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Použité zdroje: </a:t>
            </a:r>
            <a:endParaRPr lang="cs-CZ" sz="1400" dirty="0"/>
          </a:p>
          <a:p>
            <a:r>
              <a:rPr lang="pl-PL" sz="1400" i="1" dirty="0"/>
              <a:t>Obrázky. </a:t>
            </a:r>
            <a:r>
              <a:rPr lang="pl-PL" sz="1400" dirty="0"/>
              <a:t>[cit. </a:t>
            </a:r>
            <a:r>
              <a:rPr lang="pl-PL" sz="1400" dirty="0" smtClean="0"/>
              <a:t>2013-04-22]. </a:t>
            </a:r>
          </a:p>
          <a:p>
            <a:r>
              <a:rPr lang="pl-PL" sz="1400" dirty="0" smtClean="0"/>
              <a:t>Dostupné </a:t>
            </a:r>
            <a:r>
              <a:rPr lang="pl-PL" sz="1400" dirty="0"/>
              <a:t>z</a:t>
            </a:r>
            <a:r>
              <a:rPr lang="pl-PL" sz="1400" dirty="0" smtClean="0"/>
              <a:t>:</a:t>
            </a:r>
          </a:p>
          <a:p>
            <a:r>
              <a:rPr lang="pl-PL" sz="1400" dirty="0"/>
              <a:t>Sova </a:t>
            </a:r>
            <a:r>
              <a:rPr lang="pl-PL" sz="1400" dirty="0">
                <a:hlinkClick r:id="rId2"/>
              </a:rPr>
              <a:t>http://</a:t>
            </a:r>
            <a:r>
              <a:rPr lang="pl-PL" sz="1400" dirty="0" smtClean="0">
                <a:hlinkClick r:id="rId2"/>
              </a:rPr>
              <a:t>www.clker.com/clipart-cartoon-owl-1.html</a:t>
            </a:r>
            <a:endParaRPr lang="pl-PL" sz="1400" dirty="0" smtClean="0"/>
          </a:p>
          <a:p>
            <a:r>
              <a:rPr lang="pl-PL" sz="1400" dirty="0"/>
              <a:t>Korida </a:t>
            </a:r>
            <a:r>
              <a:rPr lang="pl-PL" sz="1400" dirty="0">
                <a:hlinkClick r:id="rId3"/>
              </a:rPr>
              <a:t>http://office.microsoft.com/cs-cz/images/results.aspx?qu=%C5%A1pan%C4%9Blsko&amp;ex=1#ai:MC900414944</a:t>
            </a:r>
            <a:r>
              <a:rPr lang="pl-PL" sz="1400" dirty="0" smtClean="0">
                <a:hlinkClick r:id="rId3"/>
              </a:rPr>
              <a:t>|</a:t>
            </a:r>
            <a:endParaRPr lang="pl-PL" sz="1400" dirty="0" smtClean="0"/>
          </a:p>
          <a:p>
            <a:r>
              <a:rPr lang="pl-PL" sz="1400" dirty="0" smtClean="0"/>
              <a:t>Král </a:t>
            </a:r>
            <a:r>
              <a:rPr lang="pl-PL" sz="1400" dirty="0">
                <a:hlinkClick r:id="rId4"/>
              </a:rPr>
              <a:t>http://office.microsoft.com/cs-cz/images/results.aspx?qu=kr%C3%A1l&amp;ex=1#ai:MC900411652|</a:t>
            </a:r>
            <a:endParaRPr lang="pl-PL" sz="1400" dirty="0"/>
          </a:p>
          <a:p>
            <a:r>
              <a:rPr lang="pl-PL" sz="1400" dirty="0"/>
              <a:t>Listina </a:t>
            </a:r>
            <a:r>
              <a:rPr lang="pl-PL" sz="1400" dirty="0">
                <a:hlinkClick r:id="rId5"/>
              </a:rPr>
              <a:t>http://office.microsoft.com/cs-cz/images/results.aspx?qu=listina&amp;ex=1#ai:MC900234063</a:t>
            </a:r>
            <a:r>
              <a:rPr lang="pl-PL" sz="1400" dirty="0" smtClean="0">
                <a:hlinkClick r:id="rId5"/>
              </a:rPr>
              <a:t>|</a:t>
            </a:r>
            <a:endParaRPr lang="pl-PL" sz="1400" dirty="0" smtClean="0"/>
          </a:p>
          <a:p>
            <a:r>
              <a:rPr lang="pl-PL" sz="1400" dirty="0"/>
              <a:t>Lidé </a:t>
            </a:r>
            <a:r>
              <a:rPr lang="pl-PL" sz="1400" dirty="0">
                <a:hlinkClick r:id="rId6"/>
              </a:rPr>
              <a:t>http://</a:t>
            </a:r>
            <a:r>
              <a:rPr lang="pl-PL" sz="1400" dirty="0" smtClean="0">
                <a:hlinkClick r:id="rId6"/>
              </a:rPr>
              <a:t>www.clker.com/clipart-2335.html</a:t>
            </a:r>
            <a:endParaRPr lang="pl-PL" sz="1400" dirty="0" smtClean="0"/>
          </a:p>
          <a:p>
            <a:r>
              <a:rPr lang="pl-PL" sz="1400" dirty="0" smtClean="0"/>
              <a:t>Váhy </a:t>
            </a:r>
            <a:r>
              <a:rPr lang="pl-PL" sz="1400" dirty="0">
                <a:hlinkClick r:id="rId7"/>
              </a:rPr>
              <a:t>http://office.microsoft.com/cs-cz/images/results.aspx?qu=v%C3%A1hy&amp;ex=1#ai:MP900341699</a:t>
            </a:r>
            <a:r>
              <a:rPr lang="pl-PL" sz="1400" dirty="0" smtClean="0">
                <a:hlinkClick r:id="rId7"/>
              </a:rPr>
              <a:t>|</a:t>
            </a:r>
            <a:endParaRPr lang="pl-PL" sz="1400" dirty="0" smtClean="0"/>
          </a:p>
          <a:p>
            <a:r>
              <a:rPr lang="pl-PL" sz="1400" dirty="0" smtClean="0"/>
              <a:t>Hlásící se žáci</a:t>
            </a:r>
            <a:r>
              <a:rPr lang="pl-PL" sz="1400" dirty="0"/>
              <a:t> </a:t>
            </a:r>
            <a:r>
              <a:rPr lang="pl-PL" sz="1400" dirty="0">
                <a:hlinkClick r:id="rId8"/>
              </a:rPr>
              <a:t>http://office.microsoft.com/cs-cz/images/results.aspx?qu=%C5%BE%C3%A1k&amp;ex=1#ai:MC900343343</a:t>
            </a:r>
            <a:r>
              <a:rPr lang="pl-PL" sz="1400" dirty="0" smtClean="0">
                <a:hlinkClick r:id="rId8"/>
              </a:rPr>
              <a:t>|</a:t>
            </a:r>
            <a:endParaRPr lang="pl-PL" sz="1400" dirty="0" smtClean="0"/>
          </a:p>
          <a:p>
            <a:r>
              <a:rPr lang="pl-PL" sz="1400" dirty="0"/>
              <a:t>Sedící žáci </a:t>
            </a:r>
            <a:r>
              <a:rPr lang="pl-PL" sz="1400" dirty="0">
                <a:hlinkClick r:id="rId9"/>
              </a:rPr>
              <a:t>http://office.microsoft.com/cs-cz/images/results.aspx?qu=%C5%BE%C3%A1k&amp;ex=1#ai:MC900343345</a:t>
            </a:r>
            <a:r>
              <a:rPr lang="pl-PL" sz="1400" dirty="0" smtClean="0">
                <a:hlinkClick r:id="rId9"/>
              </a:rPr>
              <a:t>|</a:t>
            </a:r>
            <a:endParaRPr lang="pl-PL" sz="1400" dirty="0" smtClean="0"/>
          </a:p>
          <a:p>
            <a:r>
              <a:rPr lang="pl-PL" sz="1400" dirty="0"/>
              <a:t>Učitel </a:t>
            </a:r>
            <a:r>
              <a:rPr lang="pl-PL" sz="1400" dirty="0">
                <a:hlinkClick r:id="rId10"/>
              </a:rPr>
              <a:t>http://office.microsoft.com/cs-cz/images/results.aspx?qu=u%C4%8Ditel&amp;ex=1#ai:MC900054495|mt:1</a:t>
            </a:r>
            <a:r>
              <a:rPr lang="pl-PL" sz="1400" dirty="0" smtClean="0">
                <a:hlinkClick r:id="rId10"/>
              </a:rPr>
              <a:t>|</a:t>
            </a:r>
            <a:endParaRPr lang="pl-PL" sz="1400" dirty="0" smtClean="0"/>
          </a:p>
          <a:p>
            <a:endParaRPr lang="pl-PL" sz="14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2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07355"/>
            <a:ext cx="7776864" cy="1470025"/>
          </a:xfrm>
        </p:spPr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České země za Marie Terezie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1740 -1780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4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63022" cy="1080120"/>
          </a:xfrm>
        </p:spPr>
        <p:txBody>
          <a:bodyPr/>
          <a:lstStyle/>
          <a:p>
            <a:pPr algn="ctr"/>
            <a:r>
              <a:rPr lang="cs-CZ" dirty="0" smtClean="0"/>
              <a:t>Válka o španělské dědictví</a:t>
            </a:r>
            <a:br>
              <a:rPr lang="cs-CZ" dirty="0" smtClean="0"/>
            </a:br>
            <a:r>
              <a:rPr lang="cs-CZ" dirty="0" smtClean="0"/>
              <a:t> (1700- 1714)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280920" cy="3133807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Po vymření </a:t>
            </a:r>
            <a:r>
              <a:rPr lang="cs-CZ" sz="2400" dirty="0"/>
              <a:t>rodu španělských Habsburků </a:t>
            </a:r>
            <a:r>
              <a:rPr lang="cs-CZ" sz="2400" dirty="0" smtClean="0"/>
              <a:t>(Karel II.) se španělským králem měl stát Josef </a:t>
            </a:r>
            <a:r>
              <a:rPr lang="cs-CZ" sz="2400" dirty="0"/>
              <a:t>Ferdinand </a:t>
            </a:r>
            <a:r>
              <a:rPr lang="cs-CZ" sz="2400" dirty="0" smtClean="0"/>
              <a:t>Bavorský, neškodný a schválený evropskými mocnostmi. </a:t>
            </a:r>
          </a:p>
          <a:p>
            <a:r>
              <a:rPr lang="cs-CZ" sz="2400" dirty="0" smtClean="0"/>
              <a:t>Po </a:t>
            </a:r>
            <a:r>
              <a:rPr lang="cs-CZ" sz="2400" dirty="0"/>
              <a:t>jeho nečekané smrti (1699) </a:t>
            </a:r>
            <a:r>
              <a:rPr lang="cs-CZ" sz="2400" dirty="0" smtClean="0"/>
              <a:t>byl zvolen syn </a:t>
            </a:r>
            <a:r>
              <a:rPr lang="cs-CZ" sz="2400" dirty="0"/>
              <a:t>římského císaře </a:t>
            </a:r>
            <a:r>
              <a:rPr lang="cs-CZ" sz="2400" dirty="0" smtClean="0"/>
              <a:t>Leopolda I. Karel</a:t>
            </a:r>
            <a:r>
              <a:rPr lang="cs-CZ" sz="2400" dirty="0"/>
              <a:t>, </a:t>
            </a:r>
            <a:r>
              <a:rPr lang="cs-CZ" sz="2400" dirty="0" smtClean="0"/>
              <a:t>ale po smrti jeho staršího bratra Josefa I. Hrozilo opětovné spojení Španělska a Rakouska pod jedním panovníkem. -&gt; války o španělské dědictví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4725144"/>
            <a:ext cx="2732442" cy="18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80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764704"/>
            <a:ext cx="7125113" cy="720080"/>
          </a:xfrm>
        </p:spPr>
        <p:txBody>
          <a:bodyPr/>
          <a:lstStyle/>
          <a:p>
            <a:pPr algn="ctr"/>
            <a:r>
              <a:rPr lang="cs-CZ" dirty="0" smtClean="0"/>
              <a:t>Válka o španělské dědictví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395536" y="1700808"/>
            <a:ext cx="3024000" cy="21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Francie, Savojsko, většina Španělska, Bavorsko</a:t>
            </a:r>
            <a:endParaRPr lang="cs-CZ" sz="2400" b="1" dirty="0"/>
          </a:p>
        </p:txBody>
      </p:sp>
      <p:sp>
        <p:nvSpPr>
          <p:cNvPr id="6" name="Ovál 5"/>
          <p:cNvSpPr/>
          <p:nvPr/>
        </p:nvSpPr>
        <p:spPr>
          <a:xfrm>
            <a:off x="5292080" y="1628800"/>
            <a:ext cx="3168000" cy="216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Habsburská monarchie, Holandsko, Anglie</a:t>
            </a:r>
            <a:endParaRPr lang="cs-CZ" sz="2400" b="1" dirty="0"/>
          </a:p>
        </p:txBody>
      </p:sp>
      <p:sp>
        <p:nvSpPr>
          <p:cNvPr id="7" name="Násobení 6"/>
          <p:cNvSpPr/>
          <p:nvPr/>
        </p:nvSpPr>
        <p:spPr>
          <a:xfrm>
            <a:off x="3862861" y="2253533"/>
            <a:ext cx="914400" cy="914400"/>
          </a:xfrm>
          <a:prstGeom prst="mathMultipl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1259632" y="5229200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483768" y="516938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Španělským králem se stal Filip z Anjou, vnuk Ludvíka XIV.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180945" y="6376243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63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856" y="260649"/>
            <a:ext cx="2736304" cy="792088"/>
          </a:xfrm>
        </p:spPr>
        <p:txBody>
          <a:bodyPr/>
          <a:lstStyle/>
          <a:p>
            <a:pPr algn="ctr"/>
            <a:r>
              <a:rPr lang="cs-CZ" dirty="0" smtClean="0"/>
              <a:t>Karel VI.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7944" y="1196752"/>
            <a:ext cx="4680520" cy="5129411"/>
          </a:xfrm>
        </p:spPr>
        <p:txBody>
          <a:bodyPr>
            <a:normAutofit/>
          </a:bodyPr>
          <a:lstStyle/>
          <a:p>
            <a:r>
              <a:rPr lang="cs-CZ" sz="2000" dirty="0"/>
              <a:t>nejmladší syn císaře Leopolda I. </a:t>
            </a:r>
          </a:p>
          <a:p>
            <a:r>
              <a:rPr lang="cs-CZ" sz="2000" dirty="0" smtClean="0"/>
              <a:t>Po </a:t>
            </a:r>
            <a:r>
              <a:rPr lang="cs-CZ" sz="2000" dirty="0"/>
              <a:t>smrti svého bratra Josefa I. se stal:</a:t>
            </a:r>
          </a:p>
          <a:p>
            <a:r>
              <a:rPr lang="cs-CZ" sz="2000" dirty="0"/>
              <a:t>jako </a:t>
            </a:r>
            <a:r>
              <a:rPr lang="cs-CZ" sz="2000" b="1" dirty="0"/>
              <a:t>Karel III.</a:t>
            </a:r>
            <a:r>
              <a:rPr lang="cs-CZ" sz="2000" dirty="0"/>
              <a:t> králem španělským (1703–1711).</a:t>
            </a:r>
          </a:p>
          <a:p>
            <a:r>
              <a:rPr lang="cs-CZ" sz="2000" dirty="0"/>
              <a:t>jako </a:t>
            </a:r>
            <a:r>
              <a:rPr lang="cs-CZ" sz="2000" b="1" dirty="0"/>
              <a:t>Karel VI.</a:t>
            </a:r>
            <a:r>
              <a:rPr lang="cs-CZ" sz="2000" dirty="0"/>
              <a:t> císařem Svaté říše římské (1711–1740),</a:t>
            </a:r>
          </a:p>
          <a:p>
            <a:r>
              <a:rPr lang="cs-CZ" sz="2000" dirty="0"/>
              <a:t>jako </a:t>
            </a:r>
            <a:r>
              <a:rPr lang="cs-CZ" sz="2000" b="1" dirty="0"/>
              <a:t>Karel II.</a:t>
            </a:r>
            <a:r>
              <a:rPr lang="cs-CZ" sz="2000" dirty="0"/>
              <a:t> králem českým a arcivévodou rakouským (1711–1740)</a:t>
            </a:r>
          </a:p>
          <a:p>
            <a:r>
              <a:rPr lang="cs-CZ" sz="2000" dirty="0"/>
              <a:t>jako </a:t>
            </a:r>
            <a:r>
              <a:rPr lang="cs-CZ" sz="2000" b="1" dirty="0"/>
              <a:t>Karel III.</a:t>
            </a:r>
            <a:r>
              <a:rPr lang="cs-CZ" sz="2000" dirty="0"/>
              <a:t> králem uherským (1711–1740).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45" y="1484784"/>
            <a:ext cx="3446572" cy="38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81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720080"/>
          </a:xfrm>
        </p:spPr>
        <p:txBody>
          <a:bodyPr/>
          <a:lstStyle/>
          <a:p>
            <a:pPr algn="ctr"/>
            <a:r>
              <a:rPr lang="cs-CZ" dirty="0" smtClean="0"/>
              <a:t>1713 -Pragmatická sankce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752528"/>
          </a:xfrm>
        </p:spPr>
        <p:txBody>
          <a:bodyPr>
            <a:noAutofit/>
          </a:bodyPr>
          <a:lstStyle/>
          <a:p>
            <a:r>
              <a:rPr lang="cs-CZ" sz="2000" dirty="0" smtClean="0"/>
              <a:t>1713 </a:t>
            </a:r>
            <a:r>
              <a:rPr lang="cs-CZ" sz="2000" dirty="0"/>
              <a:t>ve Vídni Karel VI. </a:t>
            </a:r>
            <a:r>
              <a:rPr lang="cs-CZ" sz="2000" i="1" dirty="0" smtClean="0"/>
              <a:t>-&gt;</a:t>
            </a:r>
            <a:r>
              <a:rPr lang="cs-CZ" sz="2000" dirty="0" smtClean="0"/>
              <a:t> </a:t>
            </a:r>
            <a:r>
              <a:rPr lang="cs-CZ" sz="2000" dirty="0">
                <a:solidFill>
                  <a:srgbClr val="FFC000"/>
                </a:solidFill>
              </a:rPr>
              <a:t>nedělitelnost habsburských držav a v případě vymření mužské linie Habsburků nástupnictví linie </a:t>
            </a:r>
            <a:r>
              <a:rPr lang="cs-CZ" sz="2000" dirty="0" smtClean="0">
                <a:solidFill>
                  <a:srgbClr val="FFC000"/>
                </a:solidFill>
              </a:rPr>
              <a:t>ženské</a:t>
            </a:r>
            <a:endParaRPr lang="cs-CZ" sz="2000" dirty="0">
              <a:solidFill>
                <a:srgbClr val="FFC000"/>
              </a:solidFill>
            </a:endParaRPr>
          </a:p>
          <a:p>
            <a:r>
              <a:rPr lang="cs-CZ" sz="2000" dirty="0" smtClean="0"/>
              <a:t>Pragmatickou </a:t>
            </a:r>
            <a:r>
              <a:rPr lang="cs-CZ" sz="2000" dirty="0"/>
              <a:t>sankci </a:t>
            </a:r>
            <a:r>
              <a:rPr lang="cs-CZ" sz="2000" dirty="0" smtClean="0"/>
              <a:t>uznaly: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 sněmy </a:t>
            </a:r>
            <a:r>
              <a:rPr lang="cs-CZ" sz="2000" dirty="0"/>
              <a:t>všech zemí habsburské </a:t>
            </a:r>
            <a:r>
              <a:rPr lang="cs-CZ" sz="2000" dirty="0" smtClean="0"/>
              <a:t>monarchie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španělský </a:t>
            </a:r>
            <a:r>
              <a:rPr lang="cs-CZ" sz="2000" dirty="0"/>
              <a:t>král Filip V</a:t>
            </a:r>
            <a:r>
              <a:rPr lang="cs-CZ" sz="2000" dirty="0" smtClean="0"/>
              <a:t>. (poté </a:t>
            </a:r>
            <a:r>
              <a:rPr lang="cs-CZ" sz="2000" dirty="0"/>
              <a:t>co se Karel vzdal nároku na španělský </a:t>
            </a:r>
            <a:r>
              <a:rPr lang="cs-CZ" sz="2000" dirty="0" smtClean="0"/>
              <a:t>trůn)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Rusko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cs-CZ" sz="2000" dirty="0" smtClean="0"/>
              <a:t>Prusko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Anglie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Nizozemí</a:t>
            </a:r>
          </a:p>
          <a:p>
            <a:pPr>
              <a:buFont typeface="+mj-lt"/>
              <a:buAutoNum type="arabicPeriod"/>
            </a:pPr>
            <a:r>
              <a:rPr lang="cs-CZ" sz="2000" dirty="0" smtClean="0"/>
              <a:t>Sasko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6"/>
            <a:ext cx="3056809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1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260648"/>
            <a:ext cx="7125113" cy="924475"/>
          </a:xfrm>
        </p:spPr>
        <p:txBody>
          <a:bodyPr/>
          <a:lstStyle/>
          <a:p>
            <a:pPr algn="ctr"/>
            <a:r>
              <a:rPr lang="cs-CZ" dirty="0" smtClean="0"/>
              <a:t>Nástup Marie Terezie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324036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Byla nejstarší dcerou císaře Karla VI., na základě Pragmatické sankce z roku 1713 nastoupila po smrti svého otce na trůn v roce 1740.</a:t>
            </a:r>
          </a:p>
          <a:p>
            <a:r>
              <a:rPr lang="cs-CZ" sz="2400" dirty="0" smtClean="0"/>
              <a:t>Nárok na rakouské dědictví však navzdory Pragmatické sankce vznesly také Bavorsko, Sasko a Prusko (podporované Francií – věčným rivalem rakouských Habsburků)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1187624" y="5104608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067944" y="4581128"/>
            <a:ext cx="3600000" cy="144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Války o dědictví rakouské</a:t>
            </a:r>
            <a:endParaRPr lang="cs-CZ" sz="2400" b="1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6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560309"/>
            <a:ext cx="7125113" cy="924475"/>
          </a:xfrm>
        </p:spPr>
        <p:txBody>
          <a:bodyPr/>
          <a:lstStyle/>
          <a:p>
            <a:pPr algn="ctr"/>
            <a:r>
              <a:rPr lang="cs-CZ" dirty="0" smtClean="0"/>
              <a:t>Války o rakouské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1080120"/>
          </a:xfrm>
        </p:spPr>
        <p:txBody>
          <a:bodyPr>
            <a:noAutofit/>
          </a:bodyPr>
          <a:lstStyle/>
          <a:p>
            <a:r>
              <a:rPr lang="cs-CZ" sz="2400" dirty="0" smtClean="0"/>
              <a:t>Nakonec se války zúžily na boj o Slezsko, proto je nazýváme válkami slezskými.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7544" y="517170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Hlavními soupeři se stalo Prusko a Rakousko, ale do války se zamíchaly i ostatní evropské státy (Anglie, krátce Rusko, Francie, Sasko, Bavorsko, Nizozemí, Španělsko, Švédsko, Portugalsko). </a:t>
            </a:r>
          </a:p>
        </p:txBody>
      </p:sp>
      <p:sp>
        <p:nvSpPr>
          <p:cNvPr id="5" name="Násobení 4"/>
          <p:cNvSpPr/>
          <p:nvPr/>
        </p:nvSpPr>
        <p:spPr>
          <a:xfrm>
            <a:off x="4114800" y="3054947"/>
            <a:ext cx="914400" cy="914400"/>
          </a:xfrm>
          <a:prstGeom prst="mathMultipl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536" y="4787860"/>
            <a:ext cx="171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Marie Terezie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407906" y="4859868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Fridrich II.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180945" y="260648"/>
            <a:ext cx="5256399" cy="365125"/>
          </a:xfrm>
        </p:spPr>
        <p:txBody>
          <a:bodyPr/>
          <a:lstStyle/>
          <a:p>
            <a:r>
              <a:rPr lang="cs-CZ" dirty="0" smtClean="0"/>
              <a:t>VY_32_INOVACE_14_České země za Marie Terezie</a:t>
            </a:r>
            <a:endParaRPr lang="cs-CZ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92444"/>
            <a:ext cx="2138141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770" y="2306147"/>
            <a:ext cx="2832660" cy="24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7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640960" cy="792088"/>
          </a:xfrm>
        </p:spPr>
        <p:txBody>
          <a:bodyPr/>
          <a:lstStyle/>
          <a:p>
            <a:pPr algn="ctr"/>
            <a:r>
              <a:rPr lang="cs-CZ" dirty="0" smtClean="0"/>
              <a:t>Války slezské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04664"/>
            <a:ext cx="8136904" cy="633670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FF00"/>
                </a:solidFill>
              </a:rPr>
              <a:t>1. a 2. slezská válka </a:t>
            </a:r>
            <a:r>
              <a:rPr lang="cs-CZ" sz="2400" dirty="0"/>
              <a:t>v letech </a:t>
            </a:r>
            <a:r>
              <a:rPr lang="cs-CZ" sz="2400" dirty="0">
                <a:solidFill>
                  <a:srgbClr val="FFFF00"/>
                </a:solidFill>
              </a:rPr>
              <a:t>1740–1742</a:t>
            </a:r>
            <a:r>
              <a:rPr lang="cs-CZ" sz="2400" dirty="0"/>
              <a:t> a </a:t>
            </a:r>
            <a:r>
              <a:rPr lang="cs-CZ" sz="2400" dirty="0">
                <a:solidFill>
                  <a:srgbClr val="FFFF00"/>
                </a:solidFill>
              </a:rPr>
              <a:t>1744–1745</a:t>
            </a:r>
            <a:r>
              <a:rPr lang="cs-CZ" sz="2400" dirty="0"/>
              <a:t> (války o korunu českou), v nichž se rozhodovalo o vládě Marie Terezie nad českými zeměmi, a tím i o udržení velmocenského postavení habsburské monarchie ve střední </a:t>
            </a:r>
            <a:r>
              <a:rPr lang="cs-CZ" sz="2400" dirty="0" smtClean="0"/>
              <a:t>Evropě.</a:t>
            </a:r>
          </a:p>
          <a:p>
            <a:r>
              <a:rPr lang="cs-CZ" sz="2400" dirty="0"/>
              <a:t>Bavorský kurfiřt Karel VII. Albert usiloval o českou královskou korunu a o část </a:t>
            </a:r>
            <a:r>
              <a:rPr lang="cs-CZ" sz="2400" dirty="0" smtClean="0"/>
              <a:t>Rakouska (nechal se částí šlechty korunovat ve Svatovítské katedrále na českého krále), </a:t>
            </a:r>
            <a:r>
              <a:rPr lang="cs-CZ" sz="2400" dirty="0"/>
              <a:t>pruský král Fridrich II. Veliký o Slezsko, saský kurfiřt a polský král August III. o Moravu (s titulem moravského krále), španělský král Filip V. o italské </a:t>
            </a:r>
            <a:r>
              <a:rPr lang="cs-CZ" sz="2400" dirty="0" smtClean="0"/>
              <a:t>državy.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VY_32_INOVACE_14_České země za Marie Terezie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31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333</TotalTime>
  <Words>1382</Words>
  <Application>Microsoft Office PowerPoint</Application>
  <PresentationFormat>Předvádění na obrazovce (4:3)</PresentationFormat>
  <Paragraphs>117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Summer</vt:lpstr>
      <vt:lpstr>Prezentace aplikace PowerPoint</vt:lpstr>
      <vt:lpstr>České země za Marie Terezie</vt:lpstr>
      <vt:lpstr>Válka o španělské dědictví  (1700- 1714)</vt:lpstr>
      <vt:lpstr>Válka o španělské dědictví</vt:lpstr>
      <vt:lpstr>Karel VI. </vt:lpstr>
      <vt:lpstr>1713 -Pragmatická sankce </vt:lpstr>
      <vt:lpstr>Nástup Marie Terezie</vt:lpstr>
      <vt:lpstr>Války o rakouské dědictví</vt:lpstr>
      <vt:lpstr>Války slezské</vt:lpstr>
      <vt:lpstr>Války o rakouské dědictví</vt:lpstr>
      <vt:lpstr>Reformy</vt:lpstr>
      <vt:lpstr>Prezentace aplikace PowerPoint</vt:lpstr>
      <vt:lpstr>Prezentace aplikace PowerPoint</vt:lpstr>
      <vt:lpstr>Povinná školní docházka</vt:lpstr>
      <vt:lpstr>Povinná školní docházka</vt:lpstr>
      <vt:lpstr>Prezentace aplikace PowerPoint</vt:lpstr>
      <vt:lpstr>Postavení učitelů</vt:lpstr>
      <vt:lpstr>České země za Marie Terezie zápis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Plechata</dc:creator>
  <cp:lastModifiedBy>Plechata</cp:lastModifiedBy>
  <cp:revision>90</cp:revision>
  <dcterms:created xsi:type="dcterms:W3CDTF">2011-12-03T17:18:49Z</dcterms:created>
  <dcterms:modified xsi:type="dcterms:W3CDTF">2013-05-19T09:29:46Z</dcterms:modified>
</cp:coreProperties>
</file>